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998488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62927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224758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0B9070-044C-4A8D-88DF-05D2D64ED8C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463976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0B9070-044C-4A8D-88DF-05D2D64ED8C8}" type="datetimeFigureOut">
              <a:rPr lang="en-US" smtClean="0"/>
              <a:t>10/3/2021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681959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4269596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112590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486133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50B9070-044C-4A8D-88DF-05D2D64ED8C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372594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50B9070-044C-4A8D-88DF-05D2D64ED8C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1104252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1297017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42977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2519121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2097791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98340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3439332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0B9070-044C-4A8D-88DF-05D2D64ED8C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5A7F4-C199-4BA4-AA8A-CE6D2BE2D7E9}" type="slidenum">
              <a:rPr lang="en-US" smtClean="0"/>
              <a:t>‹#›</a:t>
            </a:fld>
            <a:endParaRPr lang="en-US"/>
          </a:p>
        </p:txBody>
      </p:sp>
    </p:spTree>
    <p:extLst>
      <p:ext uri="{BB962C8B-B14F-4D97-AF65-F5344CB8AC3E}">
        <p14:creationId xmlns:p14="http://schemas.microsoft.com/office/powerpoint/2010/main" val="1373759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50B9070-044C-4A8D-88DF-05D2D64ED8C8}" type="datetimeFigureOut">
              <a:rPr lang="en-US" smtClean="0"/>
              <a:t>10/3/2021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A05A7F4-C199-4BA4-AA8A-CE6D2BE2D7E9}" type="slidenum">
              <a:rPr lang="en-US" smtClean="0"/>
              <a:t>‹#›</a:t>
            </a:fld>
            <a:endParaRPr lang="en-US"/>
          </a:p>
        </p:txBody>
      </p:sp>
    </p:spTree>
    <p:extLst>
      <p:ext uri="{BB962C8B-B14F-4D97-AF65-F5344CB8AC3E}">
        <p14:creationId xmlns:p14="http://schemas.microsoft.com/office/powerpoint/2010/main" val="2265039727"/>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111/inr.12325" TargetMode="External"/><Relationship Id="rId2" Type="http://schemas.openxmlformats.org/officeDocument/2006/relationships/hyperlink" Target="https://doi.org/10.2147/IJWH.S190402" TargetMode="External"/><Relationship Id="rId1" Type="http://schemas.openxmlformats.org/officeDocument/2006/relationships/slideLayout" Target="../slideLayouts/slideLayout2.xml"/><Relationship Id="rId5" Type="http://schemas.openxmlformats.org/officeDocument/2006/relationships/hyperlink" Target="https://doi.org/10.1016/j.ijnurstu.2019.103386" TargetMode="External"/><Relationship Id="rId4" Type="http://schemas.openxmlformats.org/officeDocument/2006/relationships/hyperlink" Target="https://doi.org/10.1080/13557858.2021.192261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0754" y="573723"/>
            <a:ext cx="9144000" cy="2387600"/>
          </a:xfrm>
        </p:spPr>
        <p:txBody>
          <a:bodyPr>
            <a:normAutofit/>
          </a:bodyPr>
          <a:lstStyle/>
          <a:p>
            <a:r>
              <a:rPr lang="en-US" sz="4800" b="1" dirty="0" smtClean="0">
                <a:latin typeface="Times New Roman" panose="02020603050405020304" pitchFamily="18" charset="0"/>
                <a:cs typeface="Times New Roman" panose="02020603050405020304" pitchFamily="18" charset="0"/>
              </a:rPr>
              <a:t>Cultural Competence Assignment </a:t>
            </a:r>
            <a:endParaRPr lang="en-US" sz="48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54955" y="4150363"/>
            <a:ext cx="8825658" cy="861420"/>
          </a:xfrm>
        </p:spPr>
        <p:txBody>
          <a:bodyPr>
            <a:noAutofit/>
          </a:bodyPr>
          <a:lstStyle/>
          <a:p>
            <a:pPr algn="ctr"/>
            <a:r>
              <a:rPr lang="en-US" sz="1600" dirty="0">
                <a:latin typeface="Times New Roman" panose="02020603050405020304" pitchFamily="18" charset="0"/>
                <a:cs typeface="Times New Roman" panose="02020603050405020304" pitchFamily="18" charset="0"/>
              </a:rPr>
              <a:t>Student’s Name</a:t>
            </a:r>
          </a:p>
          <a:p>
            <a:pPr algn="ctr"/>
            <a:r>
              <a:rPr lang="en-US" sz="1600" dirty="0">
                <a:latin typeface="Times New Roman" panose="02020603050405020304" pitchFamily="18" charset="0"/>
                <a:cs typeface="Times New Roman" panose="02020603050405020304" pitchFamily="18" charset="0"/>
              </a:rPr>
              <a:t>Department and College</a:t>
            </a:r>
          </a:p>
          <a:p>
            <a:pPr algn="ctr"/>
            <a:r>
              <a:rPr lang="en-US" sz="1600" dirty="0">
                <a:latin typeface="Times New Roman" panose="02020603050405020304" pitchFamily="18" charset="0"/>
                <a:cs typeface="Times New Roman" panose="02020603050405020304" pitchFamily="18" charset="0"/>
              </a:rPr>
              <a:t>Course Number and Title</a:t>
            </a:r>
          </a:p>
          <a:p>
            <a:pPr algn="ctr"/>
            <a:r>
              <a:rPr lang="en-US" sz="1600" dirty="0">
                <a:latin typeface="Times New Roman" panose="02020603050405020304" pitchFamily="18" charset="0"/>
                <a:cs typeface="Times New Roman" panose="02020603050405020304" pitchFamily="18" charset="0"/>
              </a:rPr>
              <a:t>Name of Instructor</a:t>
            </a:r>
          </a:p>
          <a:p>
            <a:pPr algn="ctr"/>
            <a:r>
              <a:rPr lang="en-US" sz="1600" dirty="0">
                <a:latin typeface="Times New Roman" panose="02020603050405020304" pitchFamily="18" charset="0"/>
                <a:cs typeface="Times New Roman" panose="02020603050405020304" pitchFamily="18" charset="0"/>
              </a:rPr>
              <a:t>Date</a:t>
            </a:r>
          </a:p>
          <a:p>
            <a:pPr algn="ct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398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753164"/>
            <a:ext cx="9404723" cy="1400530"/>
          </a:xfrm>
        </p:spPr>
        <p:txBody>
          <a:bodyPr/>
          <a:lstStyle/>
          <a:p>
            <a:pPr algn="ctr"/>
            <a:r>
              <a:rPr lang="en-US" b="1" dirty="0" smtClean="0">
                <a:latin typeface="+mn-lt"/>
              </a:rPr>
              <a:t>Introduction </a:t>
            </a:r>
            <a:endParaRPr lang="en-US" b="1" dirty="0">
              <a:latin typeface="+mn-lt"/>
            </a:endParaRPr>
          </a:p>
        </p:txBody>
      </p:sp>
      <p:sp>
        <p:nvSpPr>
          <p:cNvPr id="3" name="Content Placeholder 2"/>
          <p:cNvSpPr>
            <a:spLocks noGrp="1"/>
          </p:cNvSpPr>
          <p:nvPr>
            <p:ph idx="1"/>
          </p:nvPr>
        </p:nvSpPr>
        <p:spPr/>
        <p:txBody>
          <a:bodyPr>
            <a:normAutofit fontScale="85000" lnSpcReduction="20000"/>
          </a:bodyPr>
          <a:lstStyle/>
          <a:p>
            <a:r>
              <a:rPr lang="en-US" dirty="0"/>
              <a:t>Culture is a fundamental aspect of healthcare. </a:t>
            </a:r>
            <a:endParaRPr lang="en-US" dirty="0" smtClean="0"/>
          </a:p>
          <a:p>
            <a:r>
              <a:rPr lang="en-US" dirty="0" smtClean="0"/>
              <a:t>Culture </a:t>
            </a:r>
            <a:r>
              <a:rPr lang="en-US" dirty="0"/>
              <a:t>can be described as the way of life of a given group of people</a:t>
            </a:r>
            <a:r>
              <a:rPr lang="en-US" dirty="0" smtClean="0"/>
              <a:t>.</a:t>
            </a:r>
          </a:p>
          <a:p>
            <a:r>
              <a:rPr lang="en-US" dirty="0" smtClean="0"/>
              <a:t> </a:t>
            </a:r>
            <a:r>
              <a:rPr lang="en-US" dirty="0"/>
              <a:t>Culture encompasses aspects such as beliefs, arts, and institutions, among others (Nguyen, </a:t>
            </a:r>
            <a:r>
              <a:rPr lang="en-US" dirty="0" err="1"/>
              <a:t>Levkoff</a:t>
            </a:r>
            <a:r>
              <a:rPr lang="en-US" dirty="0"/>
              <a:t> &amp; Nguyen, 2021). </a:t>
            </a:r>
            <a:endParaRPr lang="en-US" dirty="0" smtClean="0"/>
          </a:p>
          <a:p>
            <a:r>
              <a:rPr lang="en-US" dirty="0" smtClean="0"/>
              <a:t>The </a:t>
            </a:r>
            <a:r>
              <a:rPr lang="en-US" dirty="0"/>
              <a:t>cultural group selected for this cultural competence assignment in western African cultures, specifically for individuals living in Ghana. </a:t>
            </a:r>
            <a:endParaRPr lang="en-US" dirty="0" smtClean="0"/>
          </a:p>
          <a:p>
            <a:r>
              <a:rPr lang="en-US" dirty="0" smtClean="0"/>
              <a:t>This </a:t>
            </a:r>
            <a:r>
              <a:rPr lang="en-US" dirty="0"/>
              <a:t>group was selected because it has interesting cultural aspects that impact healthcare. </a:t>
            </a:r>
            <a:endParaRPr lang="en-US" dirty="0" smtClean="0"/>
          </a:p>
          <a:p>
            <a:r>
              <a:rPr lang="en-US" dirty="0" smtClean="0"/>
              <a:t>The </a:t>
            </a:r>
            <a:r>
              <a:rPr lang="en-US" dirty="0"/>
              <a:t>health-related issue that will be presented in the paper is childbirth in this cultural group. </a:t>
            </a:r>
            <a:endParaRPr lang="en-US" dirty="0" smtClean="0"/>
          </a:p>
          <a:p>
            <a:r>
              <a:rPr lang="en-US" dirty="0" smtClean="0"/>
              <a:t>Childbirth </a:t>
            </a:r>
            <a:r>
              <a:rPr lang="en-US" dirty="0"/>
              <a:t>is a process that marks the end of pregnancy. It is the point at which babies are delivered. </a:t>
            </a:r>
            <a:endParaRPr lang="en-US" dirty="0" smtClean="0"/>
          </a:p>
          <a:p>
            <a:r>
              <a:rPr lang="en-US" dirty="0" smtClean="0"/>
              <a:t>Childbirth </a:t>
            </a:r>
            <a:r>
              <a:rPr lang="en-US" dirty="0"/>
              <a:t>can occur through caesarean section or vagina. This cultural group has specific practices that impact childbirth. </a:t>
            </a:r>
          </a:p>
          <a:p>
            <a:endParaRPr lang="en-US" dirty="0"/>
          </a:p>
        </p:txBody>
      </p:sp>
    </p:spTree>
    <p:extLst>
      <p:ext uri="{BB962C8B-B14F-4D97-AF65-F5344CB8AC3E}">
        <p14:creationId xmlns:p14="http://schemas.microsoft.com/office/powerpoint/2010/main" val="240942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Best Evidence</a:t>
            </a:r>
            <a:endParaRPr lang="en-US" b="1" dirty="0">
              <a:latin typeface="+mn-lt"/>
            </a:endParaRPr>
          </a:p>
        </p:txBody>
      </p:sp>
      <p:sp>
        <p:nvSpPr>
          <p:cNvPr id="3" name="Content Placeholder 2"/>
          <p:cNvSpPr>
            <a:spLocks noGrp="1"/>
          </p:cNvSpPr>
          <p:nvPr>
            <p:ph idx="1"/>
          </p:nvPr>
        </p:nvSpPr>
        <p:spPr/>
        <p:txBody>
          <a:bodyPr>
            <a:normAutofit fontScale="70000" lnSpcReduction="20000"/>
          </a:bodyPr>
          <a:lstStyle/>
          <a:p>
            <a:r>
              <a:rPr lang="en-US" dirty="0"/>
              <a:t>One of the pieces of evidence was that there is inadequate usage of skilled birth care services in West Africa. </a:t>
            </a:r>
            <a:endParaRPr lang="en-US" dirty="0" smtClean="0"/>
          </a:p>
          <a:p>
            <a:r>
              <a:rPr lang="en-US" dirty="0" smtClean="0"/>
              <a:t>This </a:t>
            </a:r>
            <a:r>
              <a:rPr lang="en-US" dirty="0"/>
              <a:t>is seen as one of the aspects that undermine quality care during childbirth. </a:t>
            </a:r>
            <a:endParaRPr lang="en-US" dirty="0" smtClean="0"/>
          </a:p>
          <a:p>
            <a:r>
              <a:rPr lang="en-US" dirty="0" smtClean="0"/>
              <a:t>It </a:t>
            </a:r>
            <a:r>
              <a:rPr lang="en-US" dirty="0"/>
              <a:t>is apparent that 22% of childbirths occur without the interventions of skilled healthcare professionals (</a:t>
            </a:r>
            <a:r>
              <a:rPr lang="en-US" dirty="0" err="1"/>
              <a:t>Adatara</a:t>
            </a:r>
            <a:r>
              <a:rPr lang="en-US" dirty="0"/>
              <a:t> et al., 2019). </a:t>
            </a:r>
            <a:endParaRPr lang="en-US" dirty="0" smtClean="0"/>
          </a:p>
          <a:p>
            <a:r>
              <a:rPr lang="en-US" dirty="0" smtClean="0"/>
              <a:t>This </a:t>
            </a:r>
            <a:r>
              <a:rPr lang="en-US" dirty="0"/>
              <a:t>culture relies on the services provided by traditional birth attendants during childbirth even though they are not properly trained in biomedicine. </a:t>
            </a:r>
            <a:endParaRPr lang="en-US" dirty="0" smtClean="0"/>
          </a:p>
          <a:p>
            <a:r>
              <a:rPr lang="en-US" dirty="0" smtClean="0"/>
              <a:t>Most </a:t>
            </a:r>
            <a:r>
              <a:rPr lang="en-US" dirty="0"/>
              <a:t>of the women who seek the services of traditional birth attendants reside in rural areas since the majority who live in urban centers are enlightened on the benefits of professional healthcare practices during childbirth. </a:t>
            </a:r>
            <a:endParaRPr lang="en-US" dirty="0" smtClean="0"/>
          </a:p>
          <a:p>
            <a:r>
              <a:rPr lang="en-US" dirty="0" smtClean="0"/>
              <a:t>This </a:t>
            </a:r>
            <a:r>
              <a:rPr lang="en-US" dirty="0"/>
              <a:t>evidence was tested through the use of the thematic analysis method. </a:t>
            </a:r>
            <a:endParaRPr lang="en-US" dirty="0" smtClean="0"/>
          </a:p>
          <a:p>
            <a:r>
              <a:rPr lang="en-US" dirty="0" smtClean="0"/>
              <a:t>This </a:t>
            </a:r>
            <a:r>
              <a:rPr lang="en-US" dirty="0"/>
              <a:t>method was appropriate in this study because it was mainly qualitative research. </a:t>
            </a:r>
            <a:endParaRPr lang="en-US" dirty="0" smtClean="0"/>
          </a:p>
          <a:p>
            <a:r>
              <a:rPr lang="en-US" dirty="0" smtClean="0"/>
              <a:t>The </a:t>
            </a:r>
            <a:r>
              <a:rPr lang="en-US" dirty="0"/>
              <a:t>researchers learned that four main themes were associated with childbirth in this culture</a:t>
            </a:r>
            <a:r>
              <a:rPr lang="en-US" dirty="0" smtClean="0"/>
              <a:t>.</a:t>
            </a:r>
          </a:p>
          <a:p>
            <a:r>
              <a:rPr lang="en-US" dirty="0" smtClean="0"/>
              <a:t> </a:t>
            </a:r>
            <a:r>
              <a:rPr lang="en-US" dirty="0"/>
              <a:t>They include psychological support, birth position, culturally accepted food, and disposal of the placenta.</a:t>
            </a:r>
          </a:p>
          <a:p>
            <a:endParaRPr lang="en-US" dirty="0"/>
          </a:p>
        </p:txBody>
      </p:sp>
    </p:spTree>
    <p:extLst>
      <p:ext uri="{BB962C8B-B14F-4D97-AF65-F5344CB8AC3E}">
        <p14:creationId xmlns:p14="http://schemas.microsoft.com/office/powerpoint/2010/main" val="4197646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Summary of Expert Opinion</a:t>
            </a:r>
            <a:endParaRPr lang="en-US" b="1" dirty="0">
              <a:latin typeface="+mn-lt"/>
            </a:endParaRPr>
          </a:p>
        </p:txBody>
      </p:sp>
      <p:sp>
        <p:nvSpPr>
          <p:cNvPr id="3" name="Content Placeholder 2"/>
          <p:cNvSpPr>
            <a:spLocks noGrp="1"/>
          </p:cNvSpPr>
          <p:nvPr>
            <p:ph idx="1"/>
          </p:nvPr>
        </p:nvSpPr>
        <p:spPr>
          <a:xfrm>
            <a:off x="646111" y="1293223"/>
            <a:ext cx="11260183" cy="4885509"/>
          </a:xfrm>
        </p:spPr>
        <p:txBody>
          <a:bodyPr>
            <a:noAutofit/>
          </a:bodyPr>
          <a:lstStyle/>
          <a:p>
            <a:r>
              <a:rPr lang="en-US" sz="1200" dirty="0" smtClean="0"/>
              <a:t>The </a:t>
            </a:r>
            <a:r>
              <a:rPr lang="en-US" sz="1200" dirty="0"/>
              <a:t>period should be handled with maximum care to avoid complications both to the mother and the expected child. </a:t>
            </a:r>
            <a:endParaRPr lang="en-US" sz="1200" dirty="0" smtClean="0"/>
          </a:p>
          <a:p>
            <a:r>
              <a:rPr lang="en-US" sz="1200" dirty="0" smtClean="0"/>
              <a:t>The </a:t>
            </a:r>
            <a:r>
              <a:rPr lang="en-US" sz="1200" dirty="0"/>
              <a:t>first important step is that a nurse needs to build a positive therapeutic relationship to gain trust and cooperation from the patient and her family.  </a:t>
            </a:r>
            <a:endParaRPr lang="en-US" sz="1200" dirty="0" smtClean="0"/>
          </a:p>
          <a:p>
            <a:r>
              <a:rPr lang="en-US" sz="1200" dirty="0" smtClean="0"/>
              <a:t>During </a:t>
            </a:r>
            <a:r>
              <a:rPr lang="en-US" sz="1200" dirty="0"/>
              <a:t>admission, a nurse needs to introduce himself/herself to make them feel welcome.  </a:t>
            </a:r>
            <a:endParaRPr lang="en-US" sz="1200" dirty="0" smtClean="0"/>
          </a:p>
          <a:p>
            <a:r>
              <a:rPr lang="en-US" sz="1200" dirty="0" smtClean="0"/>
              <a:t>The </a:t>
            </a:r>
            <a:r>
              <a:rPr lang="en-US" sz="1200" dirty="0"/>
              <a:t>various family expectations in respect to childbirth need to be determined during this stage. </a:t>
            </a:r>
            <a:endParaRPr lang="en-US" sz="1200" dirty="0" smtClean="0"/>
          </a:p>
          <a:p>
            <a:r>
              <a:rPr lang="en-US" sz="1200" dirty="0" smtClean="0"/>
              <a:t> </a:t>
            </a:r>
            <a:r>
              <a:rPr lang="en-US" sz="1200" dirty="0"/>
              <a:t>It is the most favorable time to get acquainted with the cultural values of the patient. </a:t>
            </a:r>
            <a:endParaRPr lang="en-US" sz="1200" dirty="0" smtClean="0"/>
          </a:p>
          <a:p>
            <a:r>
              <a:rPr lang="en-US" sz="1200" dirty="0" smtClean="0"/>
              <a:t>During </a:t>
            </a:r>
            <a:r>
              <a:rPr lang="en-US" sz="1200" dirty="0"/>
              <a:t>admission, a nurse needs to acquire information about the health history of the expectant mother. </a:t>
            </a:r>
            <a:endParaRPr lang="en-US" sz="1200" dirty="0" smtClean="0"/>
          </a:p>
          <a:p>
            <a:r>
              <a:rPr lang="en-US" sz="1200" dirty="0" smtClean="0"/>
              <a:t>The </a:t>
            </a:r>
            <a:r>
              <a:rPr lang="en-US" sz="1200" dirty="0"/>
              <a:t>information includes pregnancy complications, childbirth preparations, personal data, for instance, allergies, and so on</a:t>
            </a:r>
            <a:r>
              <a:rPr lang="en-US" sz="1200" dirty="0" smtClean="0"/>
              <a:t>.</a:t>
            </a:r>
          </a:p>
          <a:p>
            <a:r>
              <a:rPr lang="en-US" sz="1200" dirty="0" smtClean="0"/>
              <a:t> Nurses </a:t>
            </a:r>
            <a:r>
              <a:rPr lang="en-US" sz="1200" dirty="0"/>
              <a:t>need to assess </a:t>
            </a:r>
            <a:r>
              <a:rPr lang="en-US" sz="1200" dirty="0" smtClean="0"/>
              <a:t>contraction </a:t>
            </a:r>
            <a:r>
              <a:rPr lang="en-US" sz="1200" dirty="0"/>
              <a:t>patterns, physical examinations, vital signs, and the well-being of the fetus via fetal heart rate examination (Liu et al., 2017). </a:t>
            </a:r>
            <a:endParaRPr lang="en-US" sz="1200" dirty="0" smtClean="0"/>
          </a:p>
          <a:p>
            <a:r>
              <a:rPr lang="en-US" sz="1200" dirty="0" smtClean="0"/>
              <a:t>Every </a:t>
            </a:r>
            <a:r>
              <a:rPr lang="en-US" sz="1200" dirty="0"/>
              <a:t>expectant woman should understand that labor and birth are beautifully and biologically designed. </a:t>
            </a:r>
            <a:endParaRPr lang="en-US" sz="1200" dirty="0" smtClean="0"/>
          </a:p>
          <a:p>
            <a:r>
              <a:rPr lang="en-US" sz="1200" dirty="0" smtClean="0"/>
              <a:t>They </a:t>
            </a:r>
            <a:r>
              <a:rPr lang="en-US" sz="1200" dirty="0"/>
              <a:t>need to respect the natural, physiological process.  </a:t>
            </a:r>
            <a:endParaRPr lang="en-US" sz="1200" dirty="0" smtClean="0"/>
          </a:p>
          <a:p>
            <a:r>
              <a:rPr lang="en-US" sz="1200" dirty="0" smtClean="0"/>
              <a:t>In </a:t>
            </a:r>
            <a:r>
              <a:rPr lang="en-US" sz="1200" dirty="0"/>
              <a:t>a natural setting, it is important to let the contraction pains start on their own. </a:t>
            </a:r>
            <a:endParaRPr lang="en-US" sz="1200" dirty="0" smtClean="0"/>
          </a:p>
          <a:p>
            <a:r>
              <a:rPr lang="en-US" sz="1200" dirty="0" smtClean="0"/>
              <a:t>Elective </a:t>
            </a:r>
            <a:r>
              <a:rPr lang="en-US" sz="1200" dirty="0"/>
              <a:t>labor induction escalates the use of epidural anesthesia and analgesia. </a:t>
            </a:r>
            <a:endParaRPr lang="en-US" sz="1200" dirty="0" smtClean="0"/>
          </a:p>
          <a:p>
            <a:r>
              <a:rPr lang="en-US" sz="1200" dirty="0" smtClean="0"/>
              <a:t>It </a:t>
            </a:r>
            <a:r>
              <a:rPr lang="en-US" sz="1200" dirty="0"/>
              <a:t>also increases the incidence of shoulder dystocia, cesarean surgery, heart rate patterns of the fetus, and instrument delivery. </a:t>
            </a:r>
            <a:endParaRPr lang="en-US" sz="1200" dirty="0" smtClean="0"/>
          </a:p>
          <a:p>
            <a:r>
              <a:rPr lang="en-US" sz="1200" dirty="0" smtClean="0"/>
              <a:t>During </a:t>
            </a:r>
            <a:r>
              <a:rPr lang="en-US" sz="1200" dirty="0"/>
              <a:t>the preliminary stages, the mother should be encouraged to be active via light exercises. </a:t>
            </a:r>
            <a:endParaRPr lang="en-US" sz="1200" dirty="0" smtClean="0"/>
          </a:p>
          <a:p>
            <a:r>
              <a:rPr lang="en-US" sz="1200" dirty="0" smtClean="0"/>
              <a:t>She </a:t>
            </a:r>
            <a:r>
              <a:rPr lang="en-US" sz="1200" dirty="0"/>
              <a:t>needs to be educated on various relaxation techniques and taught about breastfeeding, effective bearing down, and newborn care. </a:t>
            </a:r>
            <a:endParaRPr lang="en-US" sz="1200" dirty="0" smtClean="0"/>
          </a:p>
          <a:p>
            <a:r>
              <a:rPr lang="en-US" sz="1200" dirty="0" smtClean="0"/>
              <a:t>During </a:t>
            </a:r>
            <a:r>
              <a:rPr lang="en-US" sz="1200" dirty="0"/>
              <a:t>delivery, use clean, sterile </a:t>
            </a:r>
            <a:r>
              <a:rPr lang="en-US" sz="1200" dirty="0" smtClean="0"/>
              <a:t>tools; </a:t>
            </a:r>
            <a:r>
              <a:rPr lang="en-US" sz="1200" dirty="0"/>
              <a:t>Instruct the mother about quality pushing via the engagement of abdominal muscles. Aid in restrictive episiotomy too.</a:t>
            </a:r>
          </a:p>
          <a:p>
            <a:endParaRPr lang="en-US" sz="1200" dirty="0"/>
          </a:p>
        </p:txBody>
      </p:sp>
    </p:spTree>
    <p:extLst>
      <p:ext uri="{BB962C8B-B14F-4D97-AF65-F5344CB8AC3E}">
        <p14:creationId xmlns:p14="http://schemas.microsoft.com/office/powerpoint/2010/main" val="1060466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Relevant Client Values</a:t>
            </a:r>
            <a:endParaRPr lang="en-US" b="1" dirty="0">
              <a:latin typeface="+mn-lt"/>
            </a:endParaRPr>
          </a:p>
        </p:txBody>
      </p:sp>
      <p:sp>
        <p:nvSpPr>
          <p:cNvPr id="3" name="Content Placeholder 2"/>
          <p:cNvSpPr>
            <a:spLocks noGrp="1"/>
          </p:cNvSpPr>
          <p:nvPr>
            <p:ph idx="1"/>
          </p:nvPr>
        </p:nvSpPr>
        <p:spPr/>
        <p:txBody>
          <a:bodyPr>
            <a:normAutofit fontScale="70000" lnSpcReduction="20000"/>
          </a:bodyPr>
          <a:lstStyle/>
          <a:p>
            <a:r>
              <a:rPr lang="en-US" dirty="0"/>
              <a:t>One of the client values that impact care in relation to childbirth is birth position</a:t>
            </a:r>
            <a:r>
              <a:rPr lang="en-US" dirty="0" smtClean="0"/>
              <a:t>.</a:t>
            </a:r>
          </a:p>
          <a:p>
            <a:r>
              <a:rPr lang="en-US" dirty="0" smtClean="0"/>
              <a:t>These </a:t>
            </a:r>
            <a:r>
              <a:rPr lang="en-US" dirty="0"/>
              <a:t>individuals prefer flexible positions when giving birth. </a:t>
            </a:r>
            <a:endParaRPr lang="en-US" dirty="0" smtClean="0"/>
          </a:p>
          <a:p>
            <a:r>
              <a:rPr lang="en-US" dirty="0" smtClean="0"/>
              <a:t>They </a:t>
            </a:r>
            <a:r>
              <a:rPr lang="en-US" dirty="0"/>
              <a:t>do not like going to hospitals since it only supports supine positions during delivery. </a:t>
            </a:r>
            <a:endParaRPr lang="en-US" dirty="0" smtClean="0"/>
          </a:p>
          <a:p>
            <a:r>
              <a:rPr lang="en-US" dirty="0" smtClean="0"/>
              <a:t>Traditional </a:t>
            </a:r>
            <a:r>
              <a:rPr lang="en-US" dirty="0"/>
              <a:t>birth attendants give women an opportunity to select any position they want when giving birth. </a:t>
            </a:r>
            <a:endParaRPr lang="en-US" dirty="0" smtClean="0"/>
          </a:p>
          <a:p>
            <a:r>
              <a:rPr lang="en-US" dirty="0" smtClean="0"/>
              <a:t>Some </a:t>
            </a:r>
            <a:r>
              <a:rPr lang="en-US" dirty="0"/>
              <a:t>of the preferred positions include sitting position, squatting, and even when standing. </a:t>
            </a:r>
            <a:endParaRPr lang="en-US" dirty="0" smtClean="0"/>
          </a:p>
          <a:p>
            <a:r>
              <a:rPr lang="en-US" dirty="0" smtClean="0"/>
              <a:t>These </a:t>
            </a:r>
            <a:r>
              <a:rPr lang="en-US" dirty="0"/>
              <a:t>women believe that giving birth while using a squatting position has religious significance since it gives the baby to have the opportunity to have contact with the earth. </a:t>
            </a:r>
            <a:endParaRPr lang="en-US" dirty="0" smtClean="0"/>
          </a:p>
          <a:p>
            <a:r>
              <a:rPr lang="en-US" dirty="0" smtClean="0"/>
              <a:t>Another </a:t>
            </a:r>
            <a:r>
              <a:rPr lang="en-US" dirty="0"/>
              <a:t>client value is that these women are only allowed to access food that is culturally accepted, such as "</a:t>
            </a:r>
            <a:r>
              <a:rPr lang="en-US" dirty="0" err="1"/>
              <a:t>zoomkon</a:t>
            </a:r>
            <a:r>
              <a:rPr lang="en-US" dirty="0"/>
              <a:t>," which is local drink rich in vitamin C (</a:t>
            </a:r>
            <a:r>
              <a:rPr lang="en-US" dirty="0" err="1"/>
              <a:t>Adatara</a:t>
            </a:r>
            <a:r>
              <a:rPr lang="en-US" dirty="0"/>
              <a:t> et al., 2019). </a:t>
            </a:r>
            <a:endParaRPr lang="en-US" dirty="0" smtClean="0"/>
          </a:p>
          <a:p>
            <a:r>
              <a:rPr lang="en-US" dirty="0" smtClean="0"/>
              <a:t>When </a:t>
            </a:r>
            <a:r>
              <a:rPr lang="en-US" dirty="0"/>
              <a:t>these patients are taken to hospitals, the nurse should ask questions like the preferred birth position to integrate their cultural perspective. </a:t>
            </a:r>
            <a:endParaRPr lang="en-US" dirty="0" smtClean="0"/>
          </a:p>
          <a:p>
            <a:r>
              <a:rPr lang="en-US" dirty="0" smtClean="0"/>
              <a:t>This </a:t>
            </a:r>
            <a:r>
              <a:rPr lang="en-US" dirty="0"/>
              <a:t>culture has an impact on health because it can easily encourage maternal mortality since the traditional birth assistance lacks adequate skills to promote the safe delivery of the baby. </a:t>
            </a:r>
          </a:p>
          <a:p>
            <a:endParaRPr lang="en-US" dirty="0"/>
          </a:p>
        </p:txBody>
      </p:sp>
    </p:spTree>
    <p:extLst>
      <p:ext uri="{BB962C8B-B14F-4D97-AF65-F5344CB8AC3E}">
        <p14:creationId xmlns:p14="http://schemas.microsoft.com/office/powerpoint/2010/main" val="122087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Conclusion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33738"/>
            <a:ext cx="10515600" cy="4666615"/>
          </a:xfrm>
        </p:spPr>
        <p:txBody>
          <a:bodyPr>
            <a:normAutofit fontScale="62500" lnSpcReduction="20000"/>
          </a:bodyPr>
          <a:lstStyle/>
          <a:p>
            <a:r>
              <a:rPr lang="en-US" dirty="0" smtClean="0"/>
              <a:t>A nurse </a:t>
            </a:r>
            <a:r>
              <a:rPr lang="en-US" dirty="0"/>
              <a:t>needs to showcase high levels of cultural competency while dealing with such diverse groups</a:t>
            </a:r>
            <a:r>
              <a:rPr lang="en-US" dirty="0" smtClean="0"/>
              <a:t>.</a:t>
            </a:r>
          </a:p>
          <a:p>
            <a:r>
              <a:rPr lang="en-US" dirty="0" smtClean="0"/>
              <a:t> It </a:t>
            </a:r>
            <a:r>
              <a:rPr lang="en-US" dirty="0"/>
              <a:t>is evident that apart from the professional healthcare skills and knowledge, a healthcare practitioner should inject various cultural practices of the people that he/she serves. </a:t>
            </a:r>
            <a:endParaRPr lang="en-US" dirty="0" smtClean="0"/>
          </a:p>
          <a:p>
            <a:r>
              <a:rPr lang="en-US" dirty="0" smtClean="0"/>
              <a:t>It </a:t>
            </a:r>
            <a:r>
              <a:rPr lang="en-US" dirty="0"/>
              <a:t>is also important to underline that the cultures differ along various spectrums and geographical regions hence calling for the need to be flexible to be able to lace their tapestry of customs and beliefs that define their values (</a:t>
            </a:r>
            <a:r>
              <a:rPr lang="en-US" dirty="0" err="1"/>
              <a:t>Sharifi</a:t>
            </a:r>
            <a:r>
              <a:rPr lang="en-US" dirty="0"/>
              <a:t> et al., 2019).  </a:t>
            </a:r>
            <a:endParaRPr lang="en-US" dirty="0" smtClean="0"/>
          </a:p>
          <a:p>
            <a:r>
              <a:rPr lang="en-US" dirty="0" smtClean="0"/>
              <a:t>There </a:t>
            </a:r>
            <a:r>
              <a:rPr lang="en-US" dirty="0"/>
              <a:t>is a need for effective communication between the healthcare provider and the patient. </a:t>
            </a:r>
            <a:endParaRPr lang="en-US" dirty="0" smtClean="0"/>
          </a:p>
          <a:p>
            <a:r>
              <a:rPr lang="en-US" dirty="0" smtClean="0"/>
              <a:t>Healthcare </a:t>
            </a:r>
            <a:r>
              <a:rPr lang="en-US" dirty="0"/>
              <a:t>providers working with West African women need to understand that most of them hate the caesarian </a:t>
            </a:r>
            <a:r>
              <a:rPr lang="en-US" dirty="0" smtClean="0"/>
              <a:t>section; They </a:t>
            </a:r>
            <a:r>
              <a:rPr lang="en-US" dirty="0"/>
              <a:t>prefer giving birth naturally and procedures; for instance, hysterectomy reduces womanhood and taint the general image of the woman.</a:t>
            </a:r>
            <a:r>
              <a:rPr lang="en-US" b="1" dirty="0"/>
              <a:t> </a:t>
            </a:r>
            <a:endParaRPr lang="en-US" b="1" dirty="0" smtClean="0"/>
          </a:p>
          <a:p>
            <a:r>
              <a:rPr lang="en-US" dirty="0" smtClean="0"/>
              <a:t>In </a:t>
            </a:r>
            <a:r>
              <a:rPr lang="en-US" dirty="0"/>
              <a:t>case of a language barrier, it is necessary to seek the services of an interpreter or, if available, use the </a:t>
            </a:r>
            <a:r>
              <a:rPr lang="en-US" dirty="0" err="1"/>
              <a:t>LanguageLine</a:t>
            </a:r>
            <a:r>
              <a:rPr lang="en-US" dirty="0"/>
              <a:t>. </a:t>
            </a:r>
            <a:endParaRPr lang="en-US" dirty="0" smtClean="0"/>
          </a:p>
          <a:p>
            <a:r>
              <a:rPr lang="en-US" dirty="0" smtClean="0"/>
              <a:t>The </a:t>
            </a:r>
            <a:r>
              <a:rPr lang="en-US" dirty="0"/>
              <a:t>necessary questions and comments need to be directed to the </a:t>
            </a:r>
            <a:r>
              <a:rPr lang="en-US" dirty="0" smtClean="0"/>
              <a:t>patient; Such </a:t>
            </a:r>
            <a:r>
              <a:rPr lang="en-US" dirty="0"/>
              <a:t>a move establishes connections and forges positive healthcare relationships. </a:t>
            </a:r>
            <a:endParaRPr lang="en-US" dirty="0" smtClean="0"/>
          </a:p>
          <a:p>
            <a:r>
              <a:rPr lang="en-US" dirty="0" smtClean="0"/>
              <a:t>Some </a:t>
            </a:r>
            <a:r>
              <a:rPr lang="en-US" dirty="0"/>
              <a:t>cultures still value the services of their traditional midwives. </a:t>
            </a:r>
            <a:endParaRPr lang="en-US" dirty="0" smtClean="0"/>
          </a:p>
          <a:p>
            <a:r>
              <a:rPr lang="en-US" dirty="0" smtClean="0"/>
              <a:t>It </a:t>
            </a:r>
            <a:r>
              <a:rPr lang="en-US" dirty="0"/>
              <a:t>is imperative to work alongside midwives to address the needs of the patient. </a:t>
            </a:r>
            <a:endParaRPr lang="en-US" dirty="0" smtClean="0"/>
          </a:p>
          <a:p>
            <a:r>
              <a:rPr lang="en-US" dirty="0" smtClean="0"/>
              <a:t>Midwives </a:t>
            </a:r>
            <a:r>
              <a:rPr lang="en-US" dirty="0"/>
              <a:t>can help carry out simple tasks, for instance, massage that most patients request to be done in privacy and their personal space by a person they feel secure and comfortable with. </a:t>
            </a:r>
            <a:endParaRPr lang="en-US" dirty="0" smtClean="0"/>
          </a:p>
          <a:p>
            <a:r>
              <a:rPr lang="en-US" dirty="0" smtClean="0"/>
              <a:t>Midwives </a:t>
            </a:r>
            <a:r>
              <a:rPr lang="en-US" dirty="0"/>
              <a:t>can help in determining the best diets found locally as directed by the health provider and also give crucial information, for example, about circumcised women, child-naming procedures, and polyandry.</a:t>
            </a:r>
          </a:p>
          <a:p>
            <a:endParaRPr lang="en-US" dirty="0"/>
          </a:p>
        </p:txBody>
      </p:sp>
    </p:spTree>
    <p:extLst>
      <p:ext uri="{BB962C8B-B14F-4D97-AF65-F5344CB8AC3E}">
        <p14:creationId xmlns:p14="http://schemas.microsoft.com/office/powerpoint/2010/main" val="3219060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References </a:t>
            </a:r>
            <a:endParaRPr lang="en-US" b="1" dirty="0">
              <a:latin typeface="+mn-lt"/>
            </a:endParaRPr>
          </a:p>
        </p:txBody>
      </p:sp>
      <p:sp>
        <p:nvSpPr>
          <p:cNvPr id="3" name="Content Placeholder 2"/>
          <p:cNvSpPr>
            <a:spLocks noGrp="1"/>
          </p:cNvSpPr>
          <p:nvPr>
            <p:ph idx="1"/>
          </p:nvPr>
        </p:nvSpPr>
        <p:spPr/>
        <p:txBody>
          <a:bodyPr>
            <a:normAutofit fontScale="92500" lnSpcReduction="20000"/>
          </a:bodyPr>
          <a:lstStyle/>
          <a:p>
            <a:r>
              <a:rPr lang="en-US" dirty="0" err="1"/>
              <a:t>Adatara</a:t>
            </a:r>
            <a:r>
              <a:rPr lang="en-US" dirty="0"/>
              <a:t>, P., </a:t>
            </a:r>
            <a:r>
              <a:rPr lang="en-US" dirty="0" err="1"/>
              <a:t>Strumpher</a:t>
            </a:r>
            <a:r>
              <a:rPr lang="en-US" dirty="0"/>
              <a:t>, J., Ricks, E., &amp; </a:t>
            </a:r>
            <a:r>
              <a:rPr lang="en-US" dirty="0" err="1"/>
              <a:t>Mwini-Nyaledzigbor</a:t>
            </a:r>
            <a:r>
              <a:rPr lang="en-US" dirty="0"/>
              <a:t>, P. P. (2019). Cultural beliefs and practices of women influencing home births in rural Northern Ghana. </a:t>
            </a:r>
            <a:r>
              <a:rPr lang="en-US" i="1" dirty="0"/>
              <a:t>International journal of women's health</a:t>
            </a:r>
            <a:r>
              <a:rPr lang="en-US" dirty="0"/>
              <a:t>, </a:t>
            </a:r>
            <a:r>
              <a:rPr lang="en-US" i="1" dirty="0"/>
              <a:t>11</a:t>
            </a:r>
            <a:r>
              <a:rPr lang="en-US" dirty="0"/>
              <a:t>, 353. </a:t>
            </a:r>
            <a:r>
              <a:rPr lang="en-US" u="sng" dirty="0">
                <a:hlinkClick r:id="rId2"/>
              </a:rPr>
              <a:t>https://doi.org/10.2147/IJWH.S190402</a:t>
            </a:r>
            <a:endParaRPr lang="en-US" dirty="0"/>
          </a:p>
          <a:p>
            <a:r>
              <a:rPr lang="en-US" dirty="0"/>
              <a:t>Liu, L., </a:t>
            </a:r>
            <a:r>
              <a:rPr lang="en-US" dirty="0" err="1"/>
              <a:t>Coenen</a:t>
            </a:r>
            <a:r>
              <a:rPr lang="en-US" dirty="0"/>
              <a:t>, A., Tao, H., Jansen, K. R., &amp; Jiang, A. L. (2017). Developing a prenatal nursing care International Classification for Nursing Practice catalog. </a:t>
            </a:r>
            <a:r>
              <a:rPr lang="en-US" i="1" dirty="0"/>
              <a:t>International nursing review</a:t>
            </a:r>
            <a:r>
              <a:rPr lang="en-US" dirty="0"/>
              <a:t>, </a:t>
            </a:r>
            <a:r>
              <a:rPr lang="en-US" i="1" dirty="0"/>
              <a:t>64</a:t>
            </a:r>
            <a:r>
              <a:rPr lang="en-US" dirty="0"/>
              <a:t>(3), 371-378.  </a:t>
            </a:r>
            <a:r>
              <a:rPr lang="en-US" b="1" u="sng" dirty="0">
                <a:hlinkClick r:id="rId3"/>
              </a:rPr>
              <a:t>https://doi.org/10.1111/inr.12325</a:t>
            </a:r>
            <a:endParaRPr lang="en-US" dirty="0"/>
          </a:p>
          <a:p>
            <a:r>
              <a:rPr lang="en-US" dirty="0"/>
              <a:t>Nguyen, T., </a:t>
            </a:r>
            <a:r>
              <a:rPr lang="en-US" dirty="0" err="1"/>
              <a:t>Levkoff</a:t>
            </a:r>
            <a:r>
              <a:rPr lang="en-US" dirty="0"/>
              <a:t>, S., &amp; Nguyen, H. (2021). 'He is just getting old, you know: the role of cultural and health beliefs in shaping the help-seeking process of family members caring for persons with dementia in Vietnam. </a:t>
            </a:r>
            <a:r>
              <a:rPr lang="en-US" i="1" dirty="0"/>
              <a:t>Ethnicity &amp; Health</a:t>
            </a:r>
            <a:r>
              <a:rPr lang="en-US" dirty="0"/>
              <a:t>, 1-22. </a:t>
            </a:r>
            <a:r>
              <a:rPr lang="en-US" u="sng" dirty="0">
                <a:hlinkClick r:id="rId4"/>
              </a:rPr>
              <a:t>https://doi.org/10.1080/13557858.2021.1922612</a:t>
            </a:r>
            <a:endParaRPr lang="en-US" dirty="0"/>
          </a:p>
          <a:p>
            <a:r>
              <a:rPr lang="en-US" dirty="0" err="1"/>
              <a:t>Sharifi</a:t>
            </a:r>
            <a:r>
              <a:rPr lang="en-US" dirty="0"/>
              <a:t>, N., </a:t>
            </a:r>
            <a:r>
              <a:rPr lang="en-US" dirty="0" err="1"/>
              <a:t>Adib-Hajbaghery</a:t>
            </a:r>
            <a:r>
              <a:rPr lang="en-US" dirty="0"/>
              <a:t>, M., &amp; </a:t>
            </a:r>
            <a:r>
              <a:rPr lang="en-US" dirty="0" err="1"/>
              <a:t>Najafi</a:t>
            </a:r>
            <a:r>
              <a:rPr lang="en-US" dirty="0"/>
              <a:t>, M. (2019). Cultural competence in nursing: A concept analysis. </a:t>
            </a:r>
            <a:r>
              <a:rPr lang="en-US" i="1" dirty="0"/>
              <a:t>International journal of nursing studies</a:t>
            </a:r>
            <a:r>
              <a:rPr lang="en-US" dirty="0"/>
              <a:t>, </a:t>
            </a:r>
            <a:r>
              <a:rPr lang="en-US" i="1" dirty="0"/>
              <a:t>99</a:t>
            </a:r>
            <a:r>
              <a:rPr lang="en-US" dirty="0"/>
              <a:t>, 103386.</a:t>
            </a:r>
            <a:r>
              <a:rPr lang="en-US" u="sng" dirty="0">
                <a:hlinkClick r:id="rId5" tooltip="Persistent link using digital object identifier"/>
              </a:rPr>
              <a:t>https://doi.org/10.1016/j.ijnurstu.2019.103386</a:t>
            </a:r>
            <a:endParaRPr lang="en-US" dirty="0"/>
          </a:p>
          <a:p>
            <a:endParaRPr lang="en-US" dirty="0"/>
          </a:p>
        </p:txBody>
      </p:sp>
    </p:spTree>
    <p:extLst>
      <p:ext uri="{BB962C8B-B14F-4D97-AF65-F5344CB8AC3E}">
        <p14:creationId xmlns:p14="http://schemas.microsoft.com/office/powerpoint/2010/main" val="3368444917"/>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16</TotalTime>
  <Words>1187</Words>
  <Application>Microsoft Office PowerPoint</Application>
  <PresentationFormat>Widescreen</PresentationFormat>
  <Paragraphs>69</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Century Gothic</vt:lpstr>
      <vt:lpstr>Times New Roman</vt:lpstr>
      <vt:lpstr>Wingdings 3</vt:lpstr>
      <vt:lpstr>Ion</vt:lpstr>
      <vt:lpstr>Cultural Competence Assignment </vt:lpstr>
      <vt:lpstr>Introduction </vt:lpstr>
      <vt:lpstr>Best Evidence</vt:lpstr>
      <vt:lpstr>Summary of Expert Opinion</vt:lpstr>
      <vt:lpstr>Relevant Client Values</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Competence Assignment </dc:title>
  <dc:creator>user</dc:creator>
  <cp:lastModifiedBy>user</cp:lastModifiedBy>
  <cp:revision>11</cp:revision>
  <dcterms:created xsi:type="dcterms:W3CDTF">2021-10-03T00:05:39Z</dcterms:created>
  <dcterms:modified xsi:type="dcterms:W3CDTF">2021-10-03T00:22:17Z</dcterms:modified>
</cp:coreProperties>
</file>